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7034213" cy="10164763"/>
  <p:defaultTextStyle>
    <a:defPPr>
      <a:defRPr lang="ja-JP"/>
    </a:defPPr>
    <a:lvl1pPr marL="0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3202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46404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19606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92808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66010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39212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12414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85616" algn="l" defTabSz="94640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D035C"/>
    <a:srgbClr val="00FF00"/>
    <a:srgbClr val="006600"/>
    <a:srgbClr val="00FFFF"/>
    <a:srgbClr val="FF99FF"/>
    <a:srgbClr val="99CCFF"/>
    <a:srgbClr val="FFCC66"/>
    <a:srgbClr val="FFCC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9" autoAdjust="0"/>
  </p:normalViewPr>
  <p:slideViewPr>
    <p:cSldViewPr>
      <p:cViewPr>
        <p:scale>
          <a:sx n="90" d="100"/>
          <a:sy n="90" d="100"/>
        </p:scale>
        <p:origin x="1542" y="126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7684" cy="508476"/>
          </a:xfrm>
          <a:prstGeom prst="rect">
            <a:avLst/>
          </a:prstGeom>
        </p:spPr>
        <p:txBody>
          <a:bodyPr vert="horz" lIns="91199" tIns="45599" rIns="91199" bIns="4559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4949" y="2"/>
            <a:ext cx="3047683" cy="508476"/>
          </a:xfrm>
          <a:prstGeom prst="rect">
            <a:avLst/>
          </a:prstGeom>
        </p:spPr>
        <p:txBody>
          <a:bodyPr vert="horz" lIns="91199" tIns="45599" rIns="91199" bIns="45599" rtlCol="0"/>
          <a:lstStyle>
            <a:lvl1pPr algn="r">
              <a:defRPr sz="1200"/>
            </a:lvl1pPr>
          </a:lstStyle>
          <a:p>
            <a:fld id="{E677BB77-262B-42EB-983F-49B474B00CE8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54706"/>
            <a:ext cx="3047684" cy="508475"/>
          </a:xfrm>
          <a:prstGeom prst="rect">
            <a:avLst/>
          </a:prstGeom>
        </p:spPr>
        <p:txBody>
          <a:bodyPr vert="horz" lIns="91199" tIns="45599" rIns="91199" bIns="4559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4949" y="9654706"/>
            <a:ext cx="3047683" cy="508475"/>
          </a:xfrm>
          <a:prstGeom prst="rect">
            <a:avLst/>
          </a:prstGeom>
        </p:spPr>
        <p:txBody>
          <a:bodyPr vert="horz" lIns="91199" tIns="45599" rIns="91199" bIns="45599" rtlCol="0" anchor="b"/>
          <a:lstStyle>
            <a:lvl1pPr algn="r">
              <a:defRPr sz="1200"/>
            </a:lvl1pPr>
          </a:lstStyle>
          <a:p>
            <a:fld id="{61F1D57C-D957-4C5E-BCC8-0B7C6AD49D2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1407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7684" cy="508476"/>
          </a:xfrm>
          <a:prstGeom prst="rect">
            <a:avLst/>
          </a:prstGeom>
        </p:spPr>
        <p:txBody>
          <a:bodyPr vert="horz" lIns="91199" tIns="45599" rIns="91199" bIns="4559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949" y="2"/>
            <a:ext cx="3047683" cy="508476"/>
          </a:xfrm>
          <a:prstGeom prst="rect">
            <a:avLst/>
          </a:prstGeom>
        </p:spPr>
        <p:txBody>
          <a:bodyPr vert="horz" lIns="91199" tIns="45599" rIns="91199" bIns="45599" rtlCol="0"/>
          <a:lstStyle>
            <a:lvl1pPr algn="r">
              <a:defRPr sz="1200"/>
            </a:lvl1pPr>
          </a:lstStyle>
          <a:p>
            <a:fld id="{56AA719C-7970-4CD8-B6D1-472C1CC33B53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762000"/>
            <a:ext cx="2640013" cy="381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99" tIns="45599" rIns="91199" bIns="4559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2949" y="4828145"/>
            <a:ext cx="5628320" cy="4574698"/>
          </a:xfrm>
          <a:prstGeom prst="rect">
            <a:avLst/>
          </a:prstGeom>
        </p:spPr>
        <p:txBody>
          <a:bodyPr vert="horz" lIns="91199" tIns="45599" rIns="91199" bIns="455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4706"/>
            <a:ext cx="3047684" cy="508475"/>
          </a:xfrm>
          <a:prstGeom prst="rect">
            <a:avLst/>
          </a:prstGeom>
        </p:spPr>
        <p:txBody>
          <a:bodyPr vert="horz" lIns="91199" tIns="45599" rIns="91199" bIns="4559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949" y="9654706"/>
            <a:ext cx="3047683" cy="508475"/>
          </a:xfrm>
          <a:prstGeom prst="rect">
            <a:avLst/>
          </a:prstGeom>
        </p:spPr>
        <p:txBody>
          <a:bodyPr vert="horz" lIns="91199" tIns="45599" rIns="91199" bIns="45599" rtlCol="0" anchor="b"/>
          <a:lstStyle>
            <a:lvl1pPr algn="r">
              <a:defRPr sz="1200"/>
            </a:lvl1pPr>
          </a:lstStyle>
          <a:p>
            <a:fld id="{164F4B90-4510-4932-84BF-C930B09AB4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736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F4B90-4510-4932-84BF-C930B09AB4B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8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585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27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71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45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227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31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018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921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84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47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362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70C86-2447-4320-B4C8-B174D360D854}" type="datetimeFigureOut">
              <a:rPr kumimoji="1" lang="ja-JP" altLang="en-US" smtClean="0"/>
              <a:t>2022/4/18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37ED8-D453-4076-ACF7-62CA4EF249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31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10542449" y="1533648"/>
            <a:ext cx="3312460" cy="7921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29670" y="4986375"/>
            <a:ext cx="6685752" cy="91484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t" anchorCtr="0">
            <a:spAutoFit/>
          </a:bodyPr>
          <a:lstStyle/>
          <a:p>
            <a:r>
              <a:rPr lang="ja-JP" altLang="en-US" sz="18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エコツアーガイドに関する基礎的な知識や技術を習得するための研修です。　２年間で計</a:t>
            </a:r>
            <a:r>
              <a:rPr lang="en-US" altLang="ja-JP" sz="1600" dirty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回（座学・実習）の研修を致します</a:t>
            </a:r>
            <a:r>
              <a:rPr lang="ja-JP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。エコツアーガイドを目指したい方</a:t>
            </a:r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は、別紙申込書</a:t>
            </a:r>
            <a:r>
              <a:rPr lang="ja-JP" altLang="en-US" sz="1600" smtClean="0">
                <a:solidFill>
                  <a:schemeClr val="tx1"/>
                </a:solidFill>
                <a:latin typeface="+mj-ea"/>
                <a:ea typeface="+mj-ea"/>
              </a:rPr>
              <a:t>をメールにて</a:t>
            </a:r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お申し込みください。</a:t>
            </a:r>
            <a:endParaRPr lang="en-US" altLang="ja-JP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6AF583-934A-464F-A753-8313AE4E1D20}"/>
              </a:ext>
            </a:extLst>
          </p:cNvPr>
          <p:cNvSpPr txBox="1"/>
          <p:nvPr/>
        </p:nvSpPr>
        <p:spPr>
          <a:xfrm>
            <a:off x="0" y="0"/>
            <a:ext cx="685800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i="1" dirty="0">
                <a:solidFill>
                  <a:schemeClr val="bg1"/>
                </a:solidFill>
              </a:rPr>
              <a:t>奄美群島エコツアーガイド</a:t>
            </a:r>
            <a:endParaRPr kumimoji="1" lang="en-US" altLang="ja-JP" sz="3200" b="1" i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b="1" i="1" dirty="0">
                <a:solidFill>
                  <a:schemeClr val="bg1"/>
                </a:solidFill>
              </a:rPr>
              <a:t>初期段階育成研修</a:t>
            </a:r>
            <a:endParaRPr kumimoji="1" lang="en-US" altLang="ja-JP" sz="3200" b="1" i="1" dirty="0">
              <a:solidFill>
                <a:schemeClr val="bg1"/>
              </a:solidFill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D9394F36-BD35-4405-9F90-6372AA5A3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1056910"/>
            <a:ext cx="6858000" cy="3155795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46AC89-AD41-4C3A-AF91-757FAF9B4602}"/>
              </a:ext>
            </a:extLst>
          </p:cNvPr>
          <p:cNvSpPr/>
          <p:nvPr/>
        </p:nvSpPr>
        <p:spPr>
          <a:xfrm>
            <a:off x="1365052" y="4158445"/>
            <a:ext cx="412789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受講生募集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E35465-77F3-484B-A7ED-CB757FBBD766}"/>
              </a:ext>
            </a:extLst>
          </p:cNvPr>
          <p:cNvSpPr/>
          <p:nvPr/>
        </p:nvSpPr>
        <p:spPr>
          <a:xfrm>
            <a:off x="762201" y="4696929"/>
            <a:ext cx="594585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800" b="1" dirty="0">
                <a:solidFill>
                  <a:srgbClr val="00B050"/>
                </a:solidFill>
              </a:rPr>
              <a:t>シマの魅力を発信するエコツアーガイドを目指しませんか？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0C6EBBC-0736-4062-87BF-5B0D5DBE7DFC}"/>
              </a:ext>
            </a:extLst>
          </p:cNvPr>
          <p:cNvSpPr/>
          <p:nvPr/>
        </p:nvSpPr>
        <p:spPr>
          <a:xfrm>
            <a:off x="143226" y="5944022"/>
            <a:ext cx="1237951" cy="40011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募集締切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837BA653-6FA2-407E-AA0B-3792763A9BD4}"/>
              </a:ext>
            </a:extLst>
          </p:cNvPr>
          <p:cNvSpPr/>
          <p:nvPr/>
        </p:nvSpPr>
        <p:spPr>
          <a:xfrm>
            <a:off x="143226" y="6916898"/>
            <a:ext cx="1237951" cy="40011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対象要件</a:t>
            </a:r>
            <a:endParaRPr kumimoji="1" lang="ja-JP" altLang="en-US" sz="16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5329C80-2581-497B-A8AD-6A9EA5D98974}"/>
              </a:ext>
            </a:extLst>
          </p:cNvPr>
          <p:cNvSpPr/>
          <p:nvPr/>
        </p:nvSpPr>
        <p:spPr>
          <a:xfrm>
            <a:off x="1660672" y="5978859"/>
            <a:ext cx="317747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令和 ４年 ５月 ２０日 （</a:t>
            </a:r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金</a:t>
            </a:r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） 正午</a:t>
            </a:r>
            <a:endParaRPr lang="ja-JP" altLang="en-US" sz="1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968F0BA-2C2D-478D-849D-FDB752CBD22C}"/>
              </a:ext>
            </a:extLst>
          </p:cNvPr>
          <p:cNvSpPr/>
          <p:nvPr/>
        </p:nvSpPr>
        <p:spPr>
          <a:xfrm>
            <a:off x="1652169" y="6827761"/>
            <a:ext cx="38940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・群島内に在住かつ住所を有すること</a:t>
            </a:r>
            <a:endParaRPr lang="en-US" altLang="ja-JP" sz="1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・２年間継続して研修に参加できること</a:t>
            </a:r>
            <a:endParaRPr lang="en-US" altLang="ja-JP" sz="18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・対面での受講が可能な方</a:t>
            </a:r>
            <a:endParaRPr lang="en-US" altLang="ja-JP" sz="18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0D9FB1-1026-495E-9606-6B78DB3B3BD3}"/>
              </a:ext>
            </a:extLst>
          </p:cNvPr>
          <p:cNvSpPr txBox="1"/>
          <p:nvPr/>
        </p:nvSpPr>
        <p:spPr>
          <a:xfrm>
            <a:off x="0" y="8828782"/>
            <a:ext cx="685800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+mj-ea"/>
                <a:ea typeface="+mj-ea"/>
              </a:rPr>
              <a:t>【</a:t>
            </a:r>
            <a:r>
              <a:rPr lang="ja-JP" altLang="en-US" sz="1600" b="1" dirty="0">
                <a:latin typeface="+mj-ea"/>
                <a:ea typeface="+mj-ea"/>
              </a:rPr>
              <a:t>お申込・お問合せ</a:t>
            </a:r>
            <a:r>
              <a:rPr lang="en-US" altLang="ja-JP" sz="1600" b="1" dirty="0">
                <a:latin typeface="+mj-ea"/>
                <a:ea typeface="+mj-ea"/>
              </a:rPr>
              <a:t>】</a:t>
            </a:r>
          </a:p>
          <a:p>
            <a:r>
              <a:rPr lang="ja-JP" altLang="en-US" sz="1600" b="1" dirty="0">
                <a:latin typeface="+mj-ea"/>
                <a:ea typeface="+mj-ea"/>
              </a:rPr>
              <a:t>奄美群島広域事務組合  　</a:t>
            </a:r>
            <a:r>
              <a:rPr lang="ja-JP" altLang="en-US" sz="1600" b="1" dirty="0" smtClean="0">
                <a:latin typeface="+mj-ea"/>
                <a:ea typeface="+mj-ea"/>
              </a:rPr>
              <a:t>エコツーリズム進係</a:t>
            </a:r>
            <a:r>
              <a:rPr lang="ja-JP" altLang="en-US" sz="1600" b="1" dirty="0">
                <a:latin typeface="+mj-ea"/>
                <a:ea typeface="+mj-ea"/>
              </a:rPr>
              <a:t>　</a:t>
            </a:r>
            <a:r>
              <a:rPr lang="ja-JP" altLang="en-US" sz="1600" b="1" dirty="0" smtClean="0">
                <a:latin typeface="+mj-ea"/>
                <a:ea typeface="+mj-ea"/>
              </a:rPr>
              <a:t>　担当：琉</a:t>
            </a:r>
            <a:r>
              <a:rPr lang="ja-JP" altLang="en-US" sz="1600" b="1" dirty="0">
                <a:latin typeface="+mj-ea"/>
                <a:ea typeface="+mj-ea"/>
              </a:rPr>
              <a:t>　</a:t>
            </a:r>
            <a:endParaRPr lang="en-US" altLang="ja-JP" sz="1600" b="1" dirty="0">
              <a:latin typeface="+mj-ea"/>
              <a:ea typeface="+mj-ea"/>
            </a:endParaRPr>
          </a:p>
          <a:p>
            <a:r>
              <a:rPr lang="en-US" altLang="ja-JP" sz="1600" b="1" dirty="0">
                <a:latin typeface="+mj-ea"/>
                <a:ea typeface="+mj-ea"/>
              </a:rPr>
              <a:t>TEL</a:t>
            </a:r>
            <a:r>
              <a:rPr lang="ja-JP" altLang="en-US" sz="1600" b="1" dirty="0">
                <a:latin typeface="+mj-ea"/>
                <a:ea typeface="+mj-ea"/>
              </a:rPr>
              <a:t>：</a:t>
            </a:r>
            <a:r>
              <a:rPr lang="en-US" altLang="ja-JP" sz="1600" b="1" dirty="0">
                <a:latin typeface="+mj-ea"/>
                <a:ea typeface="+mj-ea"/>
              </a:rPr>
              <a:t>0997-52-6032</a:t>
            </a:r>
            <a:r>
              <a:rPr lang="ja-JP" altLang="en-US" sz="1600" b="1" dirty="0">
                <a:latin typeface="+mj-ea"/>
                <a:ea typeface="+mj-ea"/>
              </a:rPr>
              <a:t>　</a:t>
            </a:r>
            <a:r>
              <a:rPr lang="ja-JP" altLang="en-US" sz="1600" b="1" dirty="0" smtClean="0">
                <a:latin typeface="+mj-ea"/>
                <a:ea typeface="+mj-ea"/>
              </a:rPr>
              <a:t>　</a:t>
            </a:r>
            <a:r>
              <a:rPr lang="en-US" altLang="ja-JP" sz="1600" b="1" dirty="0" smtClean="0">
                <a:latin typeface="+mj-ea"/>
                <a:ea typeface="+mj-ea"/>
              </a:rPr>
              <a:t>FAX</a:t>
            </a:r>
            <a:r>
              <a:rPr lang="ja-JP" altLang="en-US" sz="1600" b="1" dirty="0">
                <a:latin typeface="+mj-ea"/>
                <a:ea typeface="+mj-ea"/>
              </a:rPr>
              <a:t>：</a:t>
            </a:r>
            <a:r>
              <a:rPr lang="en-US" altLang="ja-JP" sz="1600" b="1" dirty="0">
                <a:latin typeface="+mj-ea"/>
                <a:ea typeface="+mj-ea"/>
              </a:rPr>
              <a:t>0997-52-9618</a:t>
            </a:r>
            <a:r>
              <a:rPr lang="ja-JP" altLang="en-US" sz="1600" b="1" dirty="0">
                <a:latin typeface="+mj-ea"/>
                <a:ea typeface="+mj-ea"/>
              </a:rPr>
              <a:t>　　</a:t>
            </a:r>
            <a:r>
              <a:rPr lang="ja-JP" altLang="en-US" sz="1600" b="1" dirty="0" smtClean="0">
                <a:latin typeface="+mj-ea"/>
                <a:ea typeface="+mj-ea"/>
              </a:rPr>
              <a:t>　</a:t>
            </a:r>
            <a:endParaRPr lang="en-US" altLang="ja-JP" sz="1600" b="1" dirty="0">
              <a:latin typeface="+mj-ea"/>
              <a:ea typeface="+mj-ea"/>
            </a:endParaRPr>
          </a:p>
          <a:p>
            <a:r>
              <a:rPr lang="en-US" altLang="ja-JP" sz="1600" b="1" u="sng" dirty="0">
                <a:latin typeface="+mj-ea"/>
                <a:ea typeface="+mj-ea"/>
              </a:rPr>
              <a:t>E-mail </a:t>
            </a:r>
            <a:r>
              <a:rPr lang="ja-JP" altLang="en-US" sz="1600" b="1" u="sng" dirty="0">
                <a:latin typeface="+mj-ea"/>
                <a:ea typeface="+mj-ea"/>
              </a:rPr>
              <a:t>： </a:t>
            </a:r>
            <a:r>
              <a:rPr lang="en-US" altLang="ja-JP" sz="1600" b="1" u="sng" dirty="0">
                <a:latin typeface="+mj-ea"/>
                <a:ea typeface="+mj-ea"/>
              </a:rPr>
              <a:t>ecotourism@ amami.or.jp</a:t>
            </a:r>
            <a:r>
              <a:rPr lang="ja-JP" altLang="en-US" sz="1600" b="1" dirty="0">
                <a:latin typeface="+mj-ea"/>
                <a:ea typeface="+mj-ea"/>
              </a:rPr>
              <a:t>　</a:t>
            </a:r>
            <a:r>
              <a:rPr lang="ja-JP" altLang="en-US" sz="1600" b="1" dirty="0" smtClean="0">
                <a:latin typeface="+mj-ea"/>
                <a:ea typeface="+mj-ea"/>
              </a:rPr>
              <a:t>　</a:t>
            </a:r>
            <a:r>
              <a:rPr lang="en-US" altLang="ja-JP" sz="1600" b="1" u="sng" dirty="0" smtClean="0">
                <a:latin typeface="+mj-ea"/>
              </a:rPr>
              <a:t>HP </a:t>
            </a:r>
            <a:r>
              <a:rPr lang="ja-JP" altLang="en-US" sz="1600" b="1" u="sng" dirty="0">
                <a:latin typeface="+mj-ea"/>
              </a:rPr>
              <a:t>：</a:t>
            </a:r>
            <a:r>
              <a:rPr lang="en-US" altLang="ja-JP" sz="1600" b="1" u="sng" dirty="0">
                <a:latin typeface="+mj-ea"/>
              </a:rPr>
              <a:t>http://www.amami.or.jp/</a:t>
            </a:r>
            <a:endParaRPr kumimoji="1" lang="ja-JP" altLang="en-US" sz="1600" dirty="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A6A8F38-50A4-41D6-89EB-ACA17118DDF2}"/>
              </a:ext>
            </a:extLst>
          </p:cNvPr>
          <p:cNvSpPr/>
          <p:nvPr/>
        </p:nvSpPr>
        <p:spPr>
          <a:xfrm>
            <a:off x="127101" y="6425827"/>
            <a:ext cx="1237951" cy="40011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定　　員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5123371-874A-454B-A8AF-929F52425E95}"/>
              </a:ext>
            </a:extLst>
          </p:cNvPr>
          <p:cNvSpPr/>
          <p:nvPr/>
        </p:nvSpPr>
        <p:spPr>
          <a:xfrm>
            <a:off x="1692509" y="6406796"/>
            <a:ext cx="135325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各島　</a:t>
            </a:r>
            <a:r>
              <a:rPr lang="ja-JP" altLang="en-US" sz="1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５０名</a:t>
            </a:r>
            <a:endParaRPr lang="ja-JP" altLang="en-US" sz="1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四角形: 角を丸くする 14">
            <a:extLst>
              <a:ext uri="{FF2B5EF4-FFF2-40B4-BE49-F238E27FC236}">
                <a16:creationId xmlns:a16="http://schemas.microsoft.com/office/drawing/2014/main" id="{837BA653-6FA2-407E-AA0B-3792763A9BD4}"/>
              </a:ext>
            </a:extLst>
          </p:cNvPr>
          <p:cNvSpPr/>
          <p:nvPr/>
        </p:nvSpPr>
        <p:spPr>
          <a:xfrm>
            <a:off x="143226" y="7750667"/>
            <a:ext cx="1237951" cy="40011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その他</a:t>
            </a:r>
            <a:endParaRPr kumimoji="1" lang="ja-JP" altLang="en-US" sz="1600" b="1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968F0BA-2C2D-478D-849D-FDB752CBD22C}"/>
              </a:ext>
            </a:extLst>
          </p:cNvPr>
          <p:cNvSpPr/>
          <p:nvPr/>
        </p:nvSpPr>
        <p:spPr>
          <a:xfrm>
            <a:off x="1660672" y="7702666"/>
            <a:ext cx="5285421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・新型コロナウイルス感染症の拡大の状況により</a:t>
            </a:r>
            <a:endParaRPr lang="en-US" altLang="ja-JP" sz="1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日程変更があります。</a:t>
            </a:r>
            <a:endParaRPr lang="en-US" altLang="ja-JP" sz="1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・受講の際は、マスクの着用と手指消毒のご協力を</a:t>
            </a:r>
            <a:endParaRPr lang="en-US" altLang="ja-JP" sz="1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1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ja-JP" altLang="en-US" sz="1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お願いいたします。</a:t>
            </a:r>
            <a:endParaRPr lang="en-US" altLang="ja-JP" sz="1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ja-JP" sz="2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195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195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KOUIKI10</dc:creator>
  <cp:lastModifiedBy>kouiki11</cp:lastModifiedBy>
  <cp:revision>141</cp:revision>
  <cp:lastPrinted>2022-03-23T04:12:11Z</cp:lastPrinted>
  <dcterms:created xsi:type="dcterms:W3CDTF">2015-01-13T04:38:40Z</dcterms:created>
  <dcterms:modified xsi:type="dcterms:W3CDTF">2022-04-18T00:01:45Z</dcterms:modified>
</cp:coreProperties>
</file>